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0" r:id="rId3"/>
    <p:sldId id="296" r:id="rId4"/>
    <p:sldId id="285" r:id="rId5"/>
    <p:sldId id="287" r:id="rId6"/>
    <p:sldId id="289" r:id="rId7"/>
    <p:sldId id="292" r:id="rId8"/>
    <p:sldId id="291" r:id="rId9"/>
    <p:sldId id="290" r:id="rId10"/>
    <p:sldId id="294" r:id="rId11"/>
    <p:sldId id="293" r:id="rId12"/>
    <p:sldId id="295" r:id="rId13"/>
    <p:sldId id="284" r:id="rId14"/>
    <p:sldId id="288" r:id="rId15"/>
    <p:sldId id="281" r:id="rId16"/>
    <p:sldId id="282" r:id="rId17"/>
    <p:sldId id="283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B1F03-152B-4B39-83DD-0D85D676C126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C7770-3A75-42B3-96E6-DDD0D71E1F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9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7770-3A75-42B3-96E6-DDD0D71E1F2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2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6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8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6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8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49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8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3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6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6E57-FD39-4AC2-84D3-967CB87BE520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FF4FD-83EF-4421-951C-AE4D1AA4A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1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991600" cy="1219200"/>
          </a:xfrm>
        </p:spPr>
        <p:txBody>
          <a:bodyPr>
            <a:noAutofit/>
          </a:bodyPr>
          <a:lstStyle/>
          <a:p>
            <a:r>
              <a:rPr lang="ne-NP" sz="1400" b="1" dirty="0" smtClean="0">
                <a:solidFill>
                  <a:srgbClr val="FF0000"/>
                </a:solidFill>
              </a:rPr>
              <a:t>कर्णाली प्रदेश सरकार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hi-IN" sz="1600" b="1" dirty="0" smtClean="0">
                <a:solidFill>
                  <a:srgbClr val="FF0000"/>
                </a:solidFill>
              </a:rPr>
              <a:t>सामाजिक बिकास मन्त्रालय</a:t>
            </a: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hi-IN" sz="2400" b="1" dirty="0" smtClean="0">
                <a:solidFill>
                  <a:srgbClr val="FF0000"/>
                </a:solidFill>
              </a:rPr>
              <a:t>सामाजिक बिकास कार्यालय</a:t>
            </a:r>
            <a:r>
              <a:rPr lang="en-US" sz="2400" b="1" dirty="0" smtClean="0">
                <a:solidFill>
                  <a:srgbClr val="FF0000"/>
                </a:solidFill>
              </a:rPr>
              <a:t>,</a:t>
            </a:r>
            <a:r>
              <a:rPr lang="hi-IN" sz="2400" b="1" dirty="0" smtClean="0">
                <a:solidFill>
                  <a:srgbClr val="FF0000"/>
                </a:solidFill>
              </a:rPr>
              <a:t>दैलेख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71800"/>
            <a:ext cx="9144000" cy="3938516"/>
          </a:xfrm>
        </p:spPr>
        <p:txBody>
          <a:bodyPr>
            <a:noAutofit/>
          </a:bodyPr>
          <a:lstStyle/>
          <a:p>
            <a:endParaRPr lang="ne-NP" sz="2400" b="1" dirty="0" smtClean="0">
              <a:solidFill>
                <a:srgbClr val="00B0F0"/>
              </a:solidFill>
            </a:endParaRPr>
          </a:p>
          <a:p>
            <a:endParaRPr lang="en-US" sz="4000" b="1" dirty="0" smtClean="0">
              <a:solidFill>
                <a:srgbClr val="00B0F0"/>
              </a:solidFill>
            </a:endParaRPr>
          </a:p>
          <a:p>
            <a:r>
              <a:rPr lang="ne-NP" sz="2400" b="1" dirty="0" smtClean="0">
                <a:solidFill>
                  <a:srgbClr val="00B0F0"/>
                </a:solidFill>
              </a:rPr>
              <a:t>                       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r>
              <a:rPr lang="en-US" sz="1800" b="1" dirty="0" smtClean="0">
                <a:solidFill>
                  <a:srgbClr val="00B0F0"/>
                </a:solidFill>
              </a:rPr>
              <a:t>                         </a:t>
            </a:r>
            <a:r>
              <a:rPr lang="ne-NP" sz="1800" b="1" dirty="0" smtClean="0">
                <a:solidFill>
                  <a:srgbClr val="00B0F0"/>
                </a:solidFill>
              </a:rPr>
              <a:t>                       </a:t>
            </a:r>
            <a:endParaRPr lang="ne-NP" sz="1800" b="1" dirty="0" smtClean="0">
              <a:solidFill>
                <a:srgbClr val="00B0F0"/>
              </a:solidFill>
            </a:endParaRPr>
          </a:p>
          <a:p>
            <a:endParaRPr lang="ne-NP" sz="1800" b="1" dirty="0" smtClean="0">
              <a:solidFill>
                <a:srgbClr val="00B0F0"/>
              </a:solidFill>
            </a:endParaRPr>
          </a:p>
          <a:p>
            <a:r>
              <a:rPr lang="ne-NP" sz="1400" b="1" dirty="0" smtClean="0">
                <a:solidFill>
                  <a:srgbClr val="00B0F0"/>
                </a:solidFill>
              </a:rPr>
              <a:t>                          </a:t>
            </a:r>
            <a:r>
              <a:rPr lang="ne-NP" sz="1600" b="1" dirty="0" smtClean="0">
                <a:solidFill>
                  <a:srgbClr val="00B0F0"/>
                </a:solidFill>
              </a:rPr>
              <a:t>                             </a:t>
            </a:r>
            <a:r>
              <a:rPr lang="en-US" sz="1600" b="1" dirty="0" smtClean="0">
                <a:solidFill>
                  <a:srgbClr val="00B0F0"/>
                </a:solidFill>
              </a:rPr>
              <a:t> </a:t>
            </a:r>
            <a:endParaRPr lang="ne-NP" sz="1600" b="1" dirty="0" smtClean="0">
              <a:solidFill>
                <a:srgbClr val="00B0F0"/>
              </a:solidFill>
            </a:endParaRPr>
          </a:p>
          <a:p>
            <a:r>
              <a:rPr lang="ne-NP" sz="1600" b="1" dirty="0" smtClean="0">
                <a:solidFill>
                  <a:srgbClr val="00B0F0"/>
                </a:solidFill>
              </a:rPr>
              <a:t>                                                    प्रस्तुत</a:t>
            </a:r>
            <a:r>
              <a:rPr lang="en-US" sz="1600" b="1" dirty="0" smtClean="0">
                <a:solidFill>
                  <a:srgbClr val="00B0F0"/>
                </a:solidFill>
              </a:rPr>
              <a:t> </a:t>
            </a:r>
            <a:r>
              <a:rPr lang="ne-NP" sz="1600" b="1" dirty="0" smtClean="0">
                <a:solidFill>
                  <a:srgbClr val="00B0F0"/>
                </a:solidFill>
              </a:rPr>
              <a:t>कर्ता </a:t>
            </a:r>
          </a:p>
          <a:p>
            <a:r>
              <a:rPr lang="ne-NP" sz="1600" b="1" dirty="0" smtClean="0">
                <a:solidFill>
                  <a:srgbClr val="00B0F0"/>
                </a:solidFill>
              </a:rPr>
              <a:t>                                                     महेशकेशर खनाल</a:t>
            </a:r>
          </a:p>
          <a:p>
            <a:r>
              <a:rPr lang="ne-NP" sz="1600" b="1" dirty="0" smtClean="0">
                <a:solidFill>
                  <a:srgbClr val="00B0F0"/>
                </a:solidFill>
              </a:rPr>
              <a:t>                                                     सामाजिक बिकास अधिकृत</a:t>
            </a:r>
          </a:p>
          <a:p>
            <a:r>
              <a:rPr lang="ne-NP" sz="1800" b="1" dirty="0" smtClean="0">
                <a:solidFill>
                  <a:srgbClr val="00B0F0"/>
                </a:solidFill>
              </a:rPr>
              <a:t>                             </a:t>
            </a:r>
            <a:endParaRPr lang="en-US" sz="1800" b="1" dirty="0">
              <a:solidFill>
                <a:srgbClr val="00B0F0"/>
              </a:solidFill>
            </a:endParaRPr>
          </a:p>
        </p:txBody>
      </p:sp>
      <p:pic>
        <p:nvPicPr>
          <p:cNvPr id="18433" name="Picture 1" descr="C:\Users\dell\Desktop\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8763000" cy="3657600"/>
          </a:xfrm>
          <a:prstGeom prst="rect">
            <a:avLst/>
          </a:prstGeom>
          <a:noFill/>
        </p:spPr>
      </p:pic>
      <p:pic>
        <p:nvPicPr>
          <p:cNvPr id="6" name="Picture 5" descr="nepal sarkar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57200"/>
            <a:ext cx="103227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4628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e-NP" b="1" dirty="0">
                <a:solidFill>
                  <a:srgbClr val="FF0000"/>
                </a:solidFill>
              </a:rPr>
              <a:t>श्री महेन्द्र मा वि सोत नारायण न.पा. ५ दैलेख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68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e-NP" sz="3600" b="1" dirty="0">
                <a:solidFill>
                  <a:srgbClr val="FF0000"/>
                </a:solidFill>
              </a:rPr>
              <a:t>श्री पार्वति मा.वि गोगनपानि गुराँस गा.पा. ५ दैलेख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\Downloads\421548775_7319342968131234_4810662507771359017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686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12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e-NP" b="1" dirty="0">
                <a:solidFill>
                  <a:srgbClr val="FF0000"/>
                </a:solidFill>
              </a:rPr>
              <a:t>श्री जीवनजोति आ.वि. डुङ्गेश्वर गा.पा. ६ दैलेख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423903654_415078464215393_2846357186877857291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648200"/>
          </a:xfrm>
        </p:spPr>
      </p:pic>
    </p:spTree>
    <p:extLst>
      <p:ext uri="{BB962C8B-B14F-4D97-AF65-F5344CB8AC3E}">
        <p14:creationId xmlns:p14="http://schemas.microsoft.com/office/powerpoint/2010/main" val="1829394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ne-NP" sz="3600" b="1" dirty="0" smtClean="0">
                <a:solidFill>
                  <a:srgbClr val="FF0000"/>
                </a:solidFill>
              </a:rPr>
              <a:t>श्रीस्थान स्थित निरन्तर बली रहने ज्वाला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38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66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e-NP" sz="3200" b="1" dirty="0" smtClean="0">
                <a:solidFill>
                  <a:srgbClr val="FF0000"/>
                </a:solidFill>
              </a:rPr>
              <a:t>ना.न.पा.६ दैलेख बजार स्थित बेलासपुर मन्दिर</a:t>
            </a:r>
            <a:endParaRPr 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792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e-NP" sz="4000" b="1" dirty="0" smtClean="0">
                <a:solidFill>
                  <a:srgbClr val="FF0000"/>
                </a:solidFill>
              </a:rPr>
              <a:t>ना.न.पा.६ दैलेख बजार स्थित पन्चदेवल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381999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e-NP" b="1" dirty="0" smtClean="0">
                <a:solidFill>
                  <a:srgbClr val="FF0000"/>
                </a:solidFill>
              </a:rPr>
              <a:t>प्राचिन गौडा दरवार दैलेख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192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020762"/>
          </a:xfrm>
        </p:spPr>
        <p:txBody>
          <a:bodyPr>
            <a:noAutofit/>
          </a:bodyPr>
          <a:lstStyle/>
          <a:p>
            <a:r>
              <a:rPr lang="ne-NP" sz="3600" b="1" dirty="0" smtClean="0"/>
              <a:t/>
            </a:r>
            <a:br>
              <a:rPr lang="ne-NP" sz="3600" b="1" dirty="0" smtClean="0"/>
            </a:br>
            <a:r>
              <a:rPr lang="ne-NP" sz="3600" b="1" dirty="0" smtClean="0"/>
              <a:t> </a:t>
            </a:r>
            <a:r>
              <a:rPr lang="ne-NP" sz="4000" b="1" dirty="0" smtClean="0"/>
              <a:t>धन्यवाद</a:t>
            </a:r>
            <a:br>
              <a:rPr lang="ne-NP" sz="4000" b="1" dirty="0" smtClean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229600" cy="914399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endParaRPr lang="ne-NP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ne-NP" sz="12300" b="1" dirty="0" smtClean="0">
                <a:latin typeface="+mj-lt"/>
                <a:ea typeface="+mj-ea"/>
                <a:cs typeface="+mj-cs"/>
              </a:rPr>
              <a:t>केहि जिज्ञासा भए  ?</a:t>
            </a:r>
            <a:endParaRPr lang="en-US" sz="123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33793" name="Picture 1" descr="C:\Users\dell\Desktop\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71800"/>
            <a:ext cx="91440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e-NP" b="1" dirty="0" smtClean="0">
                <a:solidFill>
                  <a:srgbClr val="FF0000"/>
                </a:solidFill>
              </a:rPr>
              <a:t>दैलेख सदरमुकाम दैलेख बजार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118873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e-NP" sz="2800" b="1" dirty="0">
                <a:solidFill>
                  <a:srgbClr val="FF0000"/>
                </a:solidFill>
              </a:rPr>
              <a:t>कर्णाली प्रदेश सरकार</a:t>
            </a:r>
            <a:r>
              <a:rPr lang="en-US" sz="4800" dirty="0">
                <a:solidFill>
                  <a:srgbClr val="FF0000"/>
                </a:solidFill>
              </a:rPr>
              <a:t/>
            </a:r>
            <a:br>
              <a:rPr lang="en-US" sz="4800" dirty="0">
                <a:solidFill>
                  <a:srgbClr val="FF0000"/>
                </a:solidFill>
              </a:rPr>
            </a:br>
            <a:r>
              <a:rPr lang="hi-IN" sz="3200" b="1" dirty="0">
                <a:solidFill>
                  <a:srgbClr val="FF0000"/>
                </a:solidFill>
              </a:rPr>
              <a:t>सामाजिक बिकास मन्त्रालय</a:t>
            </a:r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hi-IN" b="1" dirty="0">
                <a:solidFill>
                  <a:srgbClr val="FF0000"/>
                </a:solidFill>
              </a:rPr>
              <a:t>सामाजिक बिकास कार्यालय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hi-IN" b="1" dirty="0">
                <a:solidFill>
                  <a:srgbClr val="FF0000"/>
                </a:solidFill>
              </a:rPr>
              <a:t>दैलेख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e-NP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ne-NP" sz="6400" b="1" dirty="0" smtClean="0">
                <a:solidFill>
                  <a:srgbClr val="FF0000"/>
                </a:solidFill>
              </a:rPr>
              <a:t>आर्थिक बर्ष २०८०/८१को </a:t>
            </a:r>
            <a:r>
              <a:rPr lang="ne-NP" sz="6400" b="1" dirty="0">
                <a:solidFill>
                  <a:srgbClr val="FF0000"/>
                </a:solidFill>
              </a:rPr>
              <a:t>माघ मसान्त </a:t>
            </a:r>
            <a:r>
              <a:rPr lang="ne-NP" sz="6400" b="1" dirty="0" smtClean="0">
                <a:solidFill>
                  <a:srgbClr val="FF0000"/>
                </a:solidFill>
              </a:rPr>
              <a:t>सम्म खर्चको </a:t>
            </a:r>
          </a:p>
          <a:p>
            <a:pPr marL="0" indent="0" algn="ctr">
              <a:buNone/>
            </a:pPr>
            <a:r>
              <a:rPr lang="ne-NP" sz="6400" b="1" dirty="0" smtClean="0">
                <a:solidFill>
                  <a:srgbClr val="FF0000"/>
                </a:solidFill>
              </a:rPr>
              <a:t>प्रगति </a:t>
            </a:r>
            <a:r>
              <a:rPr lang="ne-NP" sz="6400" b="1" dirty="0">
                <a:solidFill>
                  <a:srgbClr val="FF0000"/>
                </a:solidFill>
              </a:rPr>
              <a:t>विवरण</a:t>
            </a:r>
            <a:endParaRPr lang="ne-NP" sz="5200" b="1" dirty="0">
              <a:solidFill>
                <a:srgbClr val="FF0000"/>
              </a:solidFill>
              <a:latin typeface="Kalimati"/>
            </a:endParaRPr>
          </a:p>
          <a:p>
            <a:pPr marL="0" indent="0">
              <a:buNone/>
            </a:pPr>
            <a:endParaRPr lang="ne-NP" sz="4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e-NP" sz="4400" b="1" dirty="0" smtClean="0">
                <a:solidFill>
                  <a:srgbClr val="FF0000"/>
                </a:solidFill>
              </a:rPr>
              <a:t>                      २०८० माघ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nepal sarkar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103227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6293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ne-NP" sz="1600" b="1" dirty="0">
                <a:solidFill>
                  <a:srgbClr val="FF0000"/>
                </a:solidFill>
              </a:rPr>
              <a:t>कर्णाली </a:t>
            </a:r>
            <a:r>
              <a:rPr lang="hi-IN" sz="1600" b="1" dirty="0">
                <a:solidFill>
                  <a:srgbClr val="FF0000"/>
                </a:solidFill>
              </a:rPr>
              <a:t>प्रदेश सरकार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hi-IN" sz="1600" b="1" dirty="0" smtClean="0">
                <a:solidFill>
                  <a:srgbClr val="FF0000"/>
                </a:solidFill>
              </a:rPr>
              <a:t>सामाजिक </a:t>
            </a:r>
            <a:r>
              <a:rPr lang="hi-IN" sz="1600" b="1" dirty="0">
                <a:solidFill>
                  <a:srgbClr val="FF0000"/>
                </a:solidFill>
              </a:rPr>
              <a:t>बिकास मन्त्रालय</a:t>
            </a: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hi-IN" sz="1800" b="1" dirty="0" smtClean="0">
                <a:solidFill>
                  <a:srgbClr val="FF0000"/>
                </a:solidFill>
              </a:rPr>
              <a:t>शिक्षा बिकास निर्देशनालय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hi-IN" sz="2400" b="1" dirty="0" smtClean="0">
                <a:solidFill>
                  <a:srgbClr val="FF0000"/>
                </a:solidFill>
              </a:rPr>
              <a:t>सामाजिक </a:t>
            </a:r>
            <a:r>
              <a:rPr lang="hi-IN" sz="2400" b="1" dirty="0">
                <a:solidFill>
                  <a:srgbClr val="FF0000"/>
                </a:solidFill>
              </a:rPr>
              <a:t>बिकास कार्यालय</a:t>
            </a:r>
            <a:r>
              <a:rPr lang="en-US" sz="2400" b="1" dirty="0">
                <a:solidFill>
                  <a:srgbClr val="FF0000"/>
                </a:solidFill>
              </a:rPr>
              <a:t>,</a:t>
            </a:r>
            <a:r>
              <a:rPr lang="hi-IN" sz="2400" b="1" dirty="0">
                <a:solidFill>
                  <a:srgbClr val="FF0000"/>
                </a:solidFill>
              </a:rPr>
              <a:t> दैलेख </a:t>
            </a:r>
            <a:r>
              <a:rPr lang="en-US" sz="2400" dirty="0">
                <a:solidFill>
                  <a:srgbClr val="FF0000"/>
                </a:solidFill>
              </a:rPr>
              <a:t/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4968716"/>
              </p:ext>
            </p:extLst>
          </p:nvPr>
        </p:nvGraphicFramePr>
        <p:xfrm>
          <a:off x="0" y="1219197"/>
          <a:ext cx="9143999" cy="60777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/>
                <a:gridCol w="78328"/>
                <a:gridCol w="2719327"/>
                <a:gridCol w="1191616"/>
                <a:gridCol w="1214530"/>
                <a:gridCol w="1237447"/>
                <a:gridCol w="870797"/>
                <a:gridCol w="1298554"/>
              </a:tblGrid>
              <a:tr h="28593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ne-NP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१. बजेट उपशिर्षक अनुसार आ.व.२०८०/८१ को माघ मसान्त सम्मको प्रगति विवरण</a:t>
                      </a:r>
                      <a:endParaRPr lang="ne-NP" sz="1600" b="1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14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क्र.स.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ब.उ.शि.न.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e-NP" sz="11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वार्षिक बजेट</a:t>
                      </a:r>
                      <a:endParaRPr lang="ne-NP" sz="14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खर्च भएको बजेट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बाँकि बजेट 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प्रगति प्रतिशत</a:t>
                      </a:r>
                      <a:endParaRPr lang="ne-NP" sz="14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कैफियत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</a:tr>
              <a:tr h="46463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१</a:t>
                      </a:r>
                      <a:endParaRPr lang="ne-NP" sz="1400" b="0" i="0" u="none" strike="noStrike" dirty="0">
                        <a:solidFill>
                          <a:srgbClr val="333333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ne-NP" sz="1600" u="none" strike="noStrike" dirty="0">
                          <a:effectLst/>
                        </a:rPr>
                        <a:t>सामाजिक विकास कार्यालयहरु[३५००१०१२३]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ne-NP" sz="11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23327000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3940850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19386150.50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>
                          <a:effectLst/>
                        </a:rPr>
                        <a:t>प्रदेश चालु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</a:tr>
              <a:tr h="46463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२</a:t>
                      </a:r>
                      <a:endParaRPr lang="ne-NP" sz="1400" b="0" i="0" u="none" strike="noStrike" dirty="0">
                        <a:solidFill>
                          <a:srgbClr val="333333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ne-NP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सामाजिक विकास कार्यालयहरु[३५००१०१२४]</a:t>
                      </a:r>
                      <a:endParaRPr lang="ne-NP" sz="16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ne-NP" sz="11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71200000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22000000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49200000.00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प्रदेश पुँजिगत </a:t>
                      </a:r>
                      <a:endParaRPr lang="ne-NP" sz="14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</a:tr>
              <a:tr h="46463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३</a:t>
                      </a:r>
                      <a:endParaRPr lang="ne-NP" sz="1400" b="0" i="0" u="none" strike="noStrike" dirty="0">
                        <a:solidFill>
                          <a:srgbClr val="333333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ne-NP" sz="1600" u="none" strike="noStrike" dirty="0">
                          <a:effectLst/>
                        </a:rPr>
                        <a:t>राष्ट्रिय खेलकुद परिषद्(संघ शसर्त अनुदान) 350911373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ne-NP" sz="11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400000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400000.00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>
                          <a:effectLst/>
                        </a:rPr>
                        <a:t>राष्ट्रपति खेलकुद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</a:tr>
              <a:tr h="46463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४</a:t>
                      </a:r>
                      <a:endParaRPr lang="ne-NP" sz="1400" b="0" i="0" u="none" strike="noStrike" dirty="0">
                        <a:solidFill>
                          <a:srgbClr val="333333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ne-NP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राष्ट्रिय खेलकुद परिषद्(संघ शसर्त अनुदान)350911374</a:t>
                      </a:r>
                      <a:endParaRPr lang="ne-NP" sz="16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ne-NP" sz="11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1200000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1200000.00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संघीय पुजिगत खर्च</a:t>
                      </a:r>
                      <a:endParaRPr lang="ne-NP" sz="14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</a:tr>
              <a:tr h="69695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५</a:t>
                      </a:r>
                      <a:endParaRPr lang="ne-NP" sz="1400" b="0" i="0" u="none" strike="noStrike" dirty="0">
                        <a:solidFill>
                          <a:srgbClr val="333333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ne-NP" sz="1600" u="none" strike="noStrike" dirty="0">
                          <a:effectLst/>
                        </a:rPr>
                        <a:t>विद्यालय शिक्षा क्षेत्र योजना-(प्रदेश तथा स्थानीय तहका लागि)(संघ शसर्त अनुदान)350911383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ne-NP" sz="11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2000000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2000000.00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>
                          <a:effectLst/>
                        </a:rPr>
                        <a:t>संघ सशर्त पुँजिगत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</a:tr>
              <a:tr h="46463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६</a:t>
                      </a:r>
                      <a:endParaRPr lang="ne-NP" sz="1400" b="0" i="0" u="none" strike="noStrike" dirty="0">
                        <a:solidFill>
                          <a:srgbClr val="333333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ne-NP" sz="16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राष्ट्रिय युवा परिचालन कार्यक्रम(संघ शसर्त अनुदान)350911303</a:t>
                      </a:r>
                      <a:endParaRPr lang="ne-NP" sz="16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ne-NP" sz="11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4110000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1698000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2412000.00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41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स्वयम सेवक सेवा</a:t>
                      </a:r>
                      <a:endParaRPr lang="ne-NP" sz="14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</a:tr>
              <a:tr h="241252">
                <a:tc gridSpan="3">
                  <a:txBody>
                    <a:bodyPr/>
                    <a:lstStyle/>
                    <a:p>
                      <a:pPr algn="r" fontAlgn="b"/>
                      <a:r>
                        <a:rPr lang="ne-NP" sz="1400" u="none" strike="noStrike" dirty="0">
                          <a:effectLst/>
                        </a:rPr>
                        <a:t>जम्मा रकम</a:t>
                      </a:r>
                      <a:endParaRPr lang="ne-NP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7671" marR="7671" marT="767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102237000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27638849.5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74598150.50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२७</a:t>
                      </a:r>
                      <a:endParaRPr lang="ne-NP" sz="1800" b="1" i="0" u="none" strike="noStrike" dirty="0">
                        <a:solidFill>
                          <a:srgbClr val="FF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1" marR="7671" marT="7671" marB="0" anchor="b"/>
                </a:tc>
              </a:tr>
              <a:tr h="40214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</a:rPr>
                        <a:t>क्र.स.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</a:rPr>
                        <a:t>बिबरण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</a:rPr>
                        <a:t>वार्षिक बजेट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</a:rPr>
                        <a:t>खर्च भएको बजेट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</a:rPr>
                        <a:t>बाँकि बजेट 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</a:rPr>
                        <a:t>प्रगति प्रतिशत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</a:rPr>
                        <a:t>कैफियत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</a:tr>
              <a:tr h="27699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</a:rPr>
                        <a:t>चालु खर्च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27837000.0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5638849.5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22198150.5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20.3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</a:tr>
              <a:tr h="27699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</a:rPr>
                        <a:t>पुजिगत खर्च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74400000.0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22000000.0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52400000.0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29.6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</a:tr>
              <a:tr h="285931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ne-NP" sz="1800" u="none" strike="noStrike" dirty="0">
                          <a:effectLst/>
                        </a:rPr>
                        <a:t>जम्मा रकम</a:t>
                      </a:r>
                      <a:endParaRPr lang="ne-NP" sz="1800" b="1" i="0" u="none" strike="noStrike" dirty="0">
                        <a:solidFill>
                          <a:srgbClr val="333333"/>
                        </a:solidFill>
                        <a:effectLst/>
                        <a:latin typeface="Calibri"/>
                      </a:endParaRPr>
                    </a:p>
                  </a:txBody>
                  <a:tcPr marL="7671" marR="7671" marT="767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102237000</a:t>
                      </a:r>
                      <a:r>
                        <a:rPr lang="en-US" sz="1800" u="none" strike="noStrike" dirty="0" smtClean="0">
                          <a:effectLst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27638849.5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74598150.50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27.0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7671" marR="7671" marT="767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890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ne-NP" sz="2400" b="1" dirty="0" smtClean="0">
                <a:solidFill>
                  <a:srgbClr val="FF0000"/>
                </a:solidFill>
              </a:rPr>
              <a:t>सामाजिक बिकास कार्यालयबाट निर्माण भई रहेका नमुना बिद्यालयहरुको २०८० माघ मसान्तसम्मको प्रगती बिबरण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034005"/>
              </p:ext>
            </p:extLst>
          </p:nvPr>
        </p:nvGraphicFramePr>
        <p:xfrm>
          <a:off x="228601" y="1143000"/>
          <a:ext cx="8686802" cy="8022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399"/>
                <a:gridCol w="3200400"/>
                <a:gridCol w="990600"/>
                <a:gridCol w="1143000"/>
                <a:gridCol w="609600"/>
                <a:gridCol w="1571175"/>
                <a:gridCol w="638628"/>
              </a:tblGrid>
              <a:tr h="281663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सि.न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योजनाको नाम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बिनियोजन बजेट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२०८० माघ महिना सम्मको खर्च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बित्तिय प्रतिशत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भौतिक प्रगती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100" u="none" strike="noStrike" dirty="0">
                          <a:effectLst/>
                        </a:rPr>
                        <a:t>कैफियत </a:t>
                      </a:r>
                      <a:endParaRPr lang="ne-NP" sz="11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25036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१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श्री </a:t>
                      </a:r>
                      <a:r>
                        <a:rPr lang="ne-NP" sz="1400" u="none" strike="noStrike" dirty="0">
                          <a:effectLst/>
                        </a:rPr>
                        <a:t>महेन्द्र मा वि सोतको ४ कोठे भवन निर्माण नारायण न पा ४ र ५ दैलेख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वालको काम हुदै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25036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२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श्री </a:t>
                      </a:r>
                      <a:r>
                        <a:rPr lang="ne-NP" sz="1400" u="none" strike="noStrike" dirty="0">
                          <a:effectLst/>
                        </a:rPr>
                        <a:t>ने रा आ वि रिजुपोखराको ४ कोठे भवन निर्माण दुल्लु न पा ५ दैलेख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वालको काम हुदै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25036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३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श्री </a:t>
                      </a:r>
                      <a:r>
                        <a:rPr lang="ne-NP" sz="1400" u="none" strike="noStrike" dirty="0">
                          <a:effectLst/>
                        </a:rPr>
                        <a:t>कष्ण आ वि माझखर्कको ४ कोठे भवन निर्माण ठाटीकाँध गा पा ३ दैलेख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डि बि सी हुदै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344256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४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श्री </a:t>
                      </a:r>
                      <a:r>
                        <a:rPr lang="ne-NP" sz="1400" u="none" strike="noStrike" dirty="0">
                          <a:effectLst/>
                        </a:rPr>
                        <a:t>आन्नद मा वि चापागाउँको ४ कोठे भवन निर्माण चामुण्ड विन्द्राशैनी न पा १ दैलेख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पहीलो हप्ता ढलान हुने क्रममा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25036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५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श्री </a:t>
                      </a:r>
                      <a:r>
                        <a:rPr lang="ne-NP" sz="1400" u="none" strike="noStrike" dirty="0">
                          <a:effectLst/>
                        </a:rPr>
                        <a:t>सरस्वती मा वि सिगौडीको ४ कोठे भवन निर्माण आठवीस न पा २ दैलेख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डि बि सी हुदै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306701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६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श्री </a:t>
                      </a:r>
                      <a:r>
                        <a:rPr lang="ne-NP" sz="1400" u="none" strike="noStrike" dirty="0">
                          <a:effectLst/>
                        </a:rPr>
                        <a:t>कालिका मा वि डौरी मनघरको ४ कोठे भवन निर्माण भगवतीमाइ गा पा ४ दैलेख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बालको काम हुदै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37555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७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श्री </a:t>
                      </a:r>
                      <a:r>
                        <a:rPr lang="ne-NP" sz="1400" u="none" strike="noStrike" dirty="0">
                          <a:effectLst/>
                        </a:rPr>
                        <a:t>पार्वती मा वि गोगनपानीको ४ कोठे भवन निर्माण गुराँस गा पा ५ दैलेख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5,000,000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2,000,000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पहिलो तला ढलान भई सकेको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37555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८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श्री </a:t>
                      </a:r>
                      <a:r>
                        <a:rPr lang="ne-NP" sz="1400" u="none" strike="noStrike" dirty="0">
                          <a:effectLst/>
                        </a:rPr>
                        <a:t>जीवनज्योति आ वि को ४ कोठे भवन निर्माण डुङ्गेश्वर गा पा ६ दैलेख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बालको काम हुदै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306701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९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श्री </a:t>
                      </a:r>
                      <a:r>
                        <a:rPr lang="ne-NP" sz="1400" u="none" strike="noStrike" dirty="0">
                          <a:effectLst/>
                        </a:rPr>
                        <a:t>ने रा मा वि पैतीको ४ कोठे भवन निर्माण नौमुले गा पा ७ दैलेख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पहीलो हप्ता ढलान हुने क्रममा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26914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१०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श्री </a:t>
                      </a:r>
                      <a:r>
                        <a:rPr lang="ne-NP" sz="1400" u="none" strike="noStrike" dirty="0">
                          <a:effectLst/>
                        </a:rPr>
                        <a:t>ने रा आ वि सुवाकोटको ४ कोठे भवन निर्माण महाबु गा पा ३ दैलेख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डि बि सी हुदै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281663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११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श्री </a:t>
                      </a:r>
                      <a:r>
                        <a:rPr lang="ne-NP" sz="1400" u="none" strike="noStrike" dirty="0">
                          <a:effectLst/>
                        </a:rPr>
                        <a:t>मदनआश्रित आ वि गैरासरूको ४ कोठे भवन निर्माण भैरवी गा पा ७ दैलेख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जगको काम शुरु भएको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306701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१२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आधारभूत </a:t>
                      </a:r>
                      <a:r>
                        <a:rPr lang="ne-NP" sz="1400" u="none" strike="noStrike" dirty="0">
                          <a:effectLst/>
                        </a:rPr>
                        <a:t>तथा माध्यामिक विद्यालयको भौतिक मर्मत </a:t>
                      </a:r>
                      <a:r>
                        <a:rPr lang="ne-NP" sz="1400" u="none" strike="noStrike" dirty="0" smtClean="0">
                          <a:effectLst/>
                        </a:rPr>
                        <a:t>सुधार </a:t>
                      </a:r>
                      <a:r>
                        <a:rPr lang="ne-NP" sz="1400" u="none" strike="noStrike" dirty="0">
                          <a:effectLst/>
                        </a:rPr>
                        <a:t>तथा घेरावारा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मन्त्रालयबाट नाम छनौट नभएको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35051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१३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कार्यालयमा </a:t>
                      </a:r>
                      <a:r>
                        <a:rPr lang="ne-NP" sz="1400" u="none" strike="noStrike" dirty="0">
                          <a:effectLst/>
                        </a:rPr>
                        <a:t>फोटोकपि मेसिन प्रिन्टर क्यामेरा मोबाइल लगायतका मेसिनरी सामन खरिद गर्ने कार्य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भुक्तानी हुन बाँकी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37555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१४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विद्यालय </a:t>
                      </a:r>
                      <a:r>
                        <a:rPr lang="ne-NP" sz="1400" u="none" strike="noStrike" dirty="0">
                          <a:effectLst/>
                        </a:rPr>
                        <a:t>खेलमैदान  तथा महिला/ अपांङग मैत्री शौचालय </a:t>
                      </a:r>
                      <a:r>
                        <a:rPr lang="ne-NP" sz="1400" u="none" strike="noStrike" dirty="0" smtClean="0">
                          <a:effectLst/>
                        </a:rPr>
                        <a:t>निर्माण,पाना </a:t>
                      </a:r>
                      <a:r>
                        <a:rPr lang="ne-NP" sz="1400" u="none" strike="noStrike" dirty="0">
                          <a:effectLst/>
                        </a:rPr>
                        <a:t>ढुरा खेल मैदान 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मन्त्रालयबाट नाम छनौट नभएको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262886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१५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विद्यालयको </a:t>
                      </a:r>
                      <a:r>
                        <a:rPr lang="ne-NP" sz="1400" u="none" strike="noStrike" dirty="0">
                          <a:effectLst/>
                        </a:rPr>
                        <a:t>पूर्वाधार विकास अन्तरतगत शौचालय निर्माण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6,000,000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मन्त्रालयबाट नाम छनौट नभएको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23159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१६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 smtClean="0">
                          <a:effectLst/>
                        </a:rPr>
                        <a:t>कार्यालयको </a:t>
                      </a:r>
                      <a:r>
                        <a:rPr lang="ne-NP" sz="1400" u="none" strike="noStrike" dirty="0">
                          <a:effectLst/>
                        </a:rPr>
                        <a:t>लागी फर्निचर तथा फिक्चर्स खरीद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भुक्तानी हुन बाँकी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u="none" strike="noStrike">
                          <a:effectLst/>
                        </a:rPr>
                        <a:t> 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</a:tr>
              <a:tr h="162739">
                <a:tc gridSpan="2">
                  <a:txBody>
                    <a:bodyPr/>
                    <a:lstStyle/>
                    <a:p>
                      <a:pPr algn="r" fontAlgn="b"/>
                      <a:r>
                        <a:rPr lang="ne-NP" sz="1600" u="none" strike="noStrike" dirty="0">
                          <a:effectLst/>
                        </a:rPr>
                        <a:t>कुल जम्मा 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14" marR="5414" marT="541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71,200,000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22,000,000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</a:endParaRPr>
                    </a:p>
                  </a:txBody>
                  <a:tcPr marL="5414" marR="5414" marT="541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14" marR="5414" marT="5414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784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ne-NP" b="1" dirty="0">
                <a:solidFill>
                  <a:srgbClr val="FF0000"/>
                </a:solidFill>
              </a:rPr>
              <a:t>श्री सरस्वति मा.वि. सिगैडि आठविस न.पा. २ दैलेख</a:t>
            </a:r>
            <a:r>
              <a:rPr lang="ne-NP" dirty="0"/>
              <a:t/>
            </a:r>
            <a:br>
              <a:rPr lang="ne-NP" dirty="0"/>
            </a:br>
            <a:endParaRPr lang="en-US" dirty="0"/>
          </a:p>
        </p:txBody>
      </p:sp>
      <p:pic>
        <p:nvPicPr>
          <p:cNvPr id="4" name="Content Placeholder 3" descr="426742564_734759391964691_809183797576405878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71600"/>
            <a:ext cx="8382000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04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ne-NP" b="1" dirty="0">
                <a:solidFill>
                  <a:srgbClr val="FF0000"/>
                </a:solidFill>
              </a:rPr>
              <a:t>श्री कृष्ण आ.वि. माझखर्क ठाटिकाध गा.पा. ३ दैलेख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426836772_7325432090900202_5305089827008769581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1600"/>
            <a:ext cx="7696200" cy="4754563"/>
          </a:xfrm>
        </p:spPr>
      </p:pic>
    </p:spTree>
    <p:extLst>
      <p:ext uri="{BB962C8B-B14F-4D97-AF65-F5344CB8AC3E}">
        <p14:creationId xmlns:p14="http://schemas.microsoft.com/office/powerpoint/2010/main" val="256370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e-NP" b="1" dirty="0">
                <a:solidFill>
                  <a:srgbClr val="FF0000"/>
                </a:solidFill>
              </a:rPr>
              <a:t>श्री आनन्द मा.वि चापागाउ चामुन्डाविन्दासैनि न.पा. १ दैलेख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423903755_423246593387547_638082872661108254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00200"/>
            <a:ext cx="8762999" cy="4525963"/>
          </a:xfrm>
        </p:spPr>
      </p:pic>
    </p:spTree>
    <p:extLst>
      <p:ext uri="{BB962C8B-B14F-4D97-AF65-F5344CB8AC3E}">
        <p14:creationId xmlns:p14="http://schemas.microsoft.com/office/powerpoint/2010/main" val="4177400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e-NP" b="1" dirty="0">
                <a:solidFill>
                  <a:srgbClr val="FF0000"/>
                </a:solidFill>
              </a:rPr>
              <a:t>श्री नेरा.मा वि पैती नौमुले गा पा ७ दैलेख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426808566_1551490325699397_448433806817775391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371600"/>
            <a:ext cx="8839200" cy="4648199"/>
          </a:xfrm>
        </p:spPr>
      </p:pic>
    </p:spTree>
    <p:extLst>
      <p:ext uri="{BB962C8B-B14F-4D97-AF65-F5344CB8AC3E}">
        <p14:creationId xmlns:p14="http://schemas.microsoft.com/office/powerpoint/2010/main" val="3564994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647</Words>
  <Application>Microsoft Office PowerPoint</Application>
  <PresentationFormat>On-screen Show (4:3)</PresentationFormat>
  <Paragraphs>243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कर्णाली प्रदेश सरकार सामाजिक बिकास मन्त्रालय सामाजिक बिकास कार्यालय,दैलेख</vt:lpstr>
      <vt:lpstr>दैलेख सदरमुकाम दैलेख बजार </vt:lpstr>
      <vt:lpstr>कर्णाली प्रदेश सरकार सामाजिक बिकास मन्त्रालय सामाजिक बिकास कार्यालय,दैलेख</vt:lpstr>
      <vt:lpstr>कर्णाली प्रदेश सरकार सामाजिक बिकास मन्त्रालय शिक्षा बिकास निर्देशनालय सामाजिक बिकास कार्यालय, दैलेख  </vt:lpstr>
      <vt:lpstr>सामाजिक बिकास कार्यालयबाट निर्माण भई रहेका नमुना बिद्यालयहरुको २०८० माघ मसान्तसम्मको प्रगती बिबरण </vt:lpstr>
      <vt:lpstr>श्री सरस्वति मा.वि. सिगैडि आठविस न.पा. २ दैलेख </vt:lpstr>
      <vt:lpstr>श्री कृष्ण आ.वि. माझखर्क ठाटिकाध गा.पा. ३ दैलेख</vt:lpstr>
      <vt:lpstr>श्री आनन्द मा.वि चापागाउ चामुन्डाविन्दासैनि न.पा. १ दैलेख</vt:lpstr>
      <vt:lpstr>श्री नेरा.मा वि पैती नौमुले गा पा ७ दैलेख</vt:lpstr>
      <vt:lpstr>श्री महेन्द्र मा वि सोत नारायण न.पा. ५ दैलेख</vt:lpstr>
      <vt:lpstr>श्री पार्वति मा.वि गोगनपानि गुराँस गा.पा. ५ दैलेख</vt:lpstr>
      <vt:lpstr>श्री जीवनजोति आ.वि. डुङ्गेश्वर गा.पा. ६ दैलेख</vt:lpstr>
      <vt:lpstr>श्रीस्थान स्थित निरन्तर बली रहने ज्वाला</vt:lpstr>
      <vt:lpstr>PowerPoint Presentation</vt:lpstr>
      <vt:lpstr>ना.न.पा.६ दैलेख बजार स्थित बेलासपुर मन्दिर</vt:lpstr>
      <vt:lpstr>ना.न.पा.६ दैलेख बजार स्थित पन्चदेवल</vt:lpstr>
      <vt:lpstr>प्राचिन गौडा दरवार दैलेख </vt:lpstr>
      <vt:lpstr>  धन्यवाद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103</cp:revision>
  <dcterms:created xsi:type="dcterms:W3CDTF">2023-08-23T12:08:55Z</dcterms:created>
  <dcterms:modified xsi:type="dcterms:W3CDTF">2024-03-08T07:49:11Z</dcterms:modified>
</cp:coreProperties>
</file>